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Mont Bold" charset="1" panose="00000800000000000000"/>
      <p:regular r:id="rId12"/>
    </p:embeddedFont>
    <p:embeddedFont>
      <p:font typeface="Mont Bold Bold" charset="1" panose="00000A00000000000000"/>
      <p:regular r:id="rId13"/>
    </p:embeddedFont>
    <p:embeddedFont>
      <p:font typeface="Mont Bold Italics" charset="1" panose="00000800000000000000"/>
      <p:regular r:id="rId14"/>
    </p:embeddedFont>
    <p:embeddedFont>
      <p:font typeface="Mont Bold Bold Italics" charset="1" panose="00000A00000000000000"/>
      <p:regular r:id="rId15"/>
    </p:embeddedFont>
    <p:embeddedFont>
      <p:font typeface="Halant Medium" charset="1" panose="00000600000000000000"/>
      <p:regular r:id="rId16"/>
    </p:embeddedFont>
    <p:embeddedFont>
      <p:font typeface="Halant Medium Bold" charset="1" panose="00000700000000000000"/>
      <p:regular r:id="rId17"/>
    </p:embeddedFont>
    <p:embeddedFont>
      <p:font typeface="Libre Franklin Bold" charset="1" panose="00000800000000000000"/>
      <p:regular r:id="rId18"/>
    </p:embeddedFont>
    <p:embeddedFont>
      <p:font typeface="Libre Franklin Bold Bold" charset="1" panose="00000900000000000000"/>
      <p:regular r:id="rId19"/>
    </p:embeddedFont>
    <p:embeddedFont>
      <p:font typeface="Libre Franklin Bold Italics" charset="1" panose="00000800000000000000"/>
      <p:regular r:id="rId20"/>
    </p:embeddedFont>
    <p:embeddedFont>
      <p:font typeface="Libre Franklin Bold Bold Italics" charset="1" panose="00000900000000000000"/>
      <p:regular r:id="rId21"/>
    </p:embeddedFont>
    <p:embeddedFont>
      <p:font typeface="Libre Franklin Black" charset="1" panose="00000A00000000000000"/>
      <p:regular r:id="rId22"/>
    </p:embeddedFont>
    <p:embeddedFont>
      <p:font typeface="Libre Franklin Black Italics" charset="1" panose="00000A00000000000000"/>
      <p:regular r:id="rId23"/>
    </p:embeddedFont>
    <p:embeddedFont>
      <p:font typeface="Garet" charset="1" panose="00000000000000000000"/>
      <p:regular r:id="rId24"/>
    </p:embeddedFont>
    <p:embeddedFont>
      <p:font typeface="Garet Bold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  <p:embeddedFont>
      <p:font typeface="Poppins Bold Italics" charset="1" panose="00000800000000000000"/>
      <p:regular r:id="rId35"/>
    </p:embeddedFont>
    <p:embeddedFont>
      <p:font typeface="Poppins Thin" charset="1" panose="00000300000000000000"/>
      <p:regular r:id="rId36"/>
    </p:embeddedFont>
    <p:embeddedFont>
      <p:font typeface="Poppins Thin Italics" charset="1" panose="00000300000000000000"/>
      <p:regular r:id="rId37"/>
    </p:embeddedFont>
    <p:embeddedFont>
      <p:font typeface="Poppins Extra-Light" charset="1" panose="00000300000000000000"/>
      <p:regular r:id="rId38"/>
    </p:embeddedFont>
    <p:embeddedFont>
      <p:font typeface="Poppins Extra-Light Italics" charset="1" panose="00000300000000000000"/>
      <p:regular r:id="rId39"/>
    </p:embeddedFont>
    <p:embeddedFont>
      <p:font typeface="Poppins Light" charset="1" panose="00000400000000000000"/>
      <p:regular r:id="rId40"/>
    </p:embeddedFont>
    <p:embeddedFont>
      <p:font typeface="Poppins Light Italics" charset="1" panose="00000400000000000000"/>
      <p:regular r:id="rId41"/>
    </p:embeddedFont>
    <p:embeddedFont>
      <p:font typeface="Poppins Medium" charset="1" panose="00000600000000000000"/>
      <p:regular r:id="rId42"/>
    </p:embeddedFont>
    <p:embeddedFont>
      <p:font typeface="Poppins Medium Italics" charset="1" panose="00000600000000000000"/>
      <p:regular r:id="rId43"/>
    </p:embeddedFont>
    <p:embeddedFont>
      <p:font typeface="Poppins Semi-Bold" charset="1" panose="00000700000000000000"/>
      <p:regular r:id="rId44"/>
    </p:embeddedFont>
    <p:embeddedFont>
      <p:font typeface="Poppins Semi-Bold Italics" charset="1" panose="00000700000000000000"/>
      <p:regular r:id="rId45"/>
    </p:embeddedFont>
    <p:embeddedFont>
      <p:font typeface="Poppins Ultra-Bold" charset="1" panose="00000900000000000000"/>
      <p:regular r:id="rId46"/>
    </p:embeddedFont>
    <p:embeddedFont>
      <p:font typeface="Poppins Ultra-Bold Italics" charset="1" panose="00000900000000000000"/>
      <p:regular r:id="rId47"/>
    </p:embeddedFont>
    <p:embeddedFont>
      <p:font typeface="Poppins Heavy" charset="1" panose="00000A00000000000000"/>
      <p:regular r:id="rId48"/>
    </p:embeddedFont>
    <p:embeddedFont>
      <p:font typeface="Poppins Heavy Italics" charset="1" panose="00000A00000000000000"/>
      <p:regular r:id="rId49"/>
    </p:embeddedFont>
    <p:embeddedFont>
      <p:font typeface="Alice" charset="1" panose="00000500000000000000"/>
      <p:regular r:id="rId50"/>
    </p:embeddedFont>
    <p:embeddedFont>
      <p:font typeface="Alice Bold" charset="1" panose="00000500000000000000"/>
      <p:regular r:id="rId51"/>
    </p:embeddedFont>
    <p:embeddedFont>
      <p:font typeface="Alice Italics" charset="1" panose="00000500000000000000"/>
      <p:regular r:id="rId52"/>
    </p:embeddedFont>
    <p:embeddedFont>
      <p:font typeface="Alice Bold Italics" charset="1" panose="000005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2623"/>
            <a:ext cx="18288000" cy="3007526"/>
          </a:xfrm>
          <a:custGeom>
            <a:avLst/>
            <a:gdLst/>
            <a:ahLst/>
            <a:cxnLst/>
            <a:rect r="r" b="b" t="t" l="l"/>
            <a:pathLst>
              <a:path h="3007526" w="18288000">
                <a:moveTo>
                  <a:pt x="0" y="0"/>
                </a:moveTo>
                <a:lnTo>
                  <a:pt x="18288000" y="0"/>
                </a:lnTo>
                <a:lnTo>
                  <a:pt x="18288000" y="3007527"/>
                </a:lnTo>
                <a:lnTo>
                  <a:pt x="0" y="300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3131" r="0" b="-420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89727"/>
            <a:ext cx="2501391" cy="2430092"/>
          </a:xfrm>
          <a:custGeom>
            <a:avLst/>
            <a:gdLst/>
            <a:ahLst/>
            <a:cxnLst/>
            <a:rect r="r" b="b" t="t" l="l"/>
            <a:pathLst>
              <a:path h="2430092" w="2501391">
                <a:moveTo>
                  <a:pt x="0" y="0"/>
                </a:moveTo>
                <a:lnTo>
                  <a:pt x="2501391" y="0"/>
                </a:lnTo>
                <a:lnTo>
                  <a:pt x="2501391" y="2430093"/>
                </a:lnTo>
                <a:lnTo>
                  <a:pt x="0" y="243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57175" y="7005666"/>
            <a:ext cx="18802350" cy="3281334"/>
            <a:chOff x="0" y="0"/>
            <a:chExt cx="4952059" cy="864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2059" cy="864220"/>
            </a:xfrm>
            <a:custGeom>
              <a:avLst/>
              <a:gdLst/>
              <a:ahLst/>
              <a:cxnLst/>
              <a:rect r="r" b="b" t="t" l="l"/>
              <a:pathLst>
                <a:path h="864220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864220"/>
                  </a:lnTo>
                  <a:lnTo>
                    <a:pt x="0" y="8642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952059" cy="892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0" y="7327077"/>
            <a:ext cx="18288000" cy="2964349"/>
          </a:xfrm>
          <a:custGeom>
            <a:avLst/>
            <a:gdLst/>
            <a:ahLst/>
            <a:cxnLst/>
            <a:rect r="r" b="b" t="t" l="l"/>
            <a:pathLst>
              <a:path h="2964349" w="18288000">
                <a:moveTo>
                  <a:pt x="0" y="0"/>
                </a:moveTo>
                <a:lnTo>
                  <a:pt x="18288000" y="0"/>
                </a:lnTo>
                <a:lnTo>
                  <a:pt x="18288000" y="2964350"/>
                </a:lnTo>
                <a:lnTo>
                  <a:pt x="0" y="296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8420" r="0" b="-4414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998494" y="1028700"/>
            <a:ext cx="11921940" cy="1952147"/>
            <a:chOff x="0" y="0"/>
            <a:chExt cx="15895920" cy="26028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150"/>
              <a:ext cx="15895920" cy="2545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060"/>
                </a:lnSpc>
              </a:pPr>
              <a:r>
                <a:rPr lang="en-US" sz="6419">
                  <a:solidFill>
                    <a:srgbClr val="3878D3"/>
                  </a:solidFill>
                  <a:latin typeface="Halant Medium Bold"/>
                </a:rPr>
                <a:t>Green</a:t>
              </a:r>
              <a:r>
                <a:rPr lang="en-US" sz="6419">
                  <a:solidFill>
                    <a:srgbClr val="191919"/>
                  </a:solidFill>
                  <a:latin typeface="Halant Medium Bold"/>
                </a:rPr>
                <a:t> </a:t>
              </a:r>
              <a:r>
                <a:rPr lang="en-US" sz="6419">
                  <a:solidFill>
                    <a:srgbClr val="73C044"/>
                  </a:solidFill>
                  <a:latin typeface="Halant Medium Bold"/>
                </a:rPr>
                <a:t>University Of Bangladesh</a:t>
              </a:r>
            </a:p>
            <a:p>
              <a:pPr algn="just">
                <a:lnSpc>
                  <a:spcPts val="7706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97505" y="1310956"/>
              <a:ext cx="14998415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97"/>
                </a:lnSpc>
              </a:pPr>
              <a:r>
                <a:rPr lang="en-US" sz="2581" spc="38">
                  <a:solidFill>
                    <a:srgbClr val="F8F4EB"/>
                  </a:solidFill>
                  <a:latin typeface="Abril Fatface Bold"/>
                </a:rPr>
                <a:t>DEPARTMENT OF COMPUTER SCIENCE AND ENGINEERING(CSE)</a:t>
              </a:r>
            </a:p>
            <a:p>
              <a:pPr algn="just">
                <a:lnSpc>
                  <a:spcPts val="3097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30888" y="2062475"/>
              <a:ext cx="10187852" cy="536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62"/>
                </a:lnSpc>
              </a:pPr>
              <a:r>
                <a:rPr lang="en-US" sz="2784" spc="119">
                  <a:solidFill>
                    <a:srgbClr val="F8F4EB"/>
                  </a:solidFill>
                  <a:latin typeface="Alice"/>
                </a:rPr>
                <a:t>FACULTY OF SCIENCE AND ENGINEERING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67566" y="3478779"/>
            <a:ext cx="13552867" cy="152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F8F4EB"/>
                </a:solidFill>
                <a:latin typeface="Canva Sans Bold"/>
              </a:rPr>
              <a:t>Course Title:</a:t>
            </a:r>
            <a:r>
              <a:rPr lang="en-US" sz="2590">
                <a:solidFill>
                  <a:srgbClr val="F8F4EB"/>
                </a:solidFill>
                <a:latin typeface="Canva Sans"/>
              </a:rPr>
              <a:t>  Statistics and Complex Variables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F8F4EB"/>
                </a:solidFill>
                <a:latin typeface="Canva Sans Bold"/>
              </a:rPr>
              <a:t>Course Code: MAT 201  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F8F4EB"/>
                </a:solidFill>
                <a:latin typeface="Canva Sans Bold"/>
              </a:rPr>
              <a:t> Section: </a:t>
            </a:r>
            <a:r>
              <a:rPr lang="en-US" sz="2590">
                <a:solidFill>
                  <a:srgbClr val="F8F4EB"/>
                </a:solidFill>
                <a:latin typeface="Canva Sans"/>
              </a:rPr>
              <a:t>PC-221DG</a:t>
            </a:r>
          </a:p>
          <a:p>
            <a:pPr algn="ctr">
              <a:lnSpc>
                <a:spcPts val="114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73407" y="7652131"/>
            <a:ext cx="3999905" cy="58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>
                <a:solidFill>
                  <a:srgbClr val="F8F4EB"/>
                </a:solidFill>
                <a:latin typeface="Canva Sans Bold"/>
              </a:rPr>
              <a:t>Course Instructor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9459" y="8261234"/>
            <a:ext cx="4669841" cy="107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425">
                <a:solidFill>
                  <a:srgbClr val="F8F4EB"/>
                </a:solidFill>
                <a:latin typeface="Canva Sans Bold"/>
              </a:rPr>
              <a:t>Shahidul Islam  </a:t>
            </a:r>
          </a:p>
          <a:p>
            <a:pPr algn="ctr">
              <a:lnSpc>
                <a:spcPts val="2803"/>
              </a:lnSpc>
            </a:pPr>
            <a:r>
              <a:rPr lang="en-US" sz="2225">
                <a:solidFill>
                  <a:srgbClr val="F8F4EB"/>
                </a:solidFill>
                <a:latin typeface="Canva Sans Bold"/>
              </a:rPr>
              <a:t>Lecturer </a:t>
            </a:r>
          </a:p>
          <a:p>
            <a:pPr algn="ctr">
              <a:lnSpc>
                <a:spcPts val="2803"/>
              </a:lnSpc>
            </a:pPr>
            <a:r>
              <a:rPr lang="en-US" sz="2225">
                <a:solidFill>
                  <a:srgbClr val="F8F4EB"/>
                </a:solidFill>
                <a:latin typeface="Canva Sans Bold"/>
              </a:rPr>
              <a:t>Green University Of Bangladesh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2022" y="7955573"/>
            <a:ext cx="3627442" cy="85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5019">
                <a:solidFill>
                  <a:srgbClr val="FFBD59"/>
                </a:solidFill>
                <a:latin typeface="Libre Franklin Bold"/>
              </a:rPr>
              <a:t>Group-04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0" y="7327077"/>
            <a:ext cx="18288000" cy="2964349"/>
          </a:xfrm>
          <a:custGeom>
            <a:avLst/>
            <a:gdLst/>
            <a:ahLst/>
            <a:cxnLst/>
            <a:rect r="r" b="b" t="t" l="l"/>
            <a:pathLst>
              <a:path h="2964349" w="18288000">
                <a:moveTo>
                  <a:pt x="0" y="0"/>
                </a:moveTo>
                <a:lnTo>
                  <a:pt x="18288000" y="0"/>
                </a:lnTo>
                <a:lnTo>
                  <a:pt x="18288000" y="2964350"/>
                </a:lnTo>
                <a:lnTo>
                  <a:pt x="0" y="296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1280" r="0" b="-3128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624146" y="7623556"/>
            <a:ext cx="6407393" cy="204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 Bold"/>
              </a:rPr>
              <a:t>Presented by :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Md. Mahim Hossain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ID: 221902082    </a:t>
            </a:r>
          </a:p>
          <a:p>
            <a:pPr algn="ctr">
              <a:lnSpc>
                <a:spcPts val="423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06750" y="3752119"/>
            <a:ext cx="13874500" cy="2437935"/>
            <a:chOff x="0" y="0"/>
            <a:chExt cx="3654189" cy="6420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54189" cy="642090"/>
            </a:xfrm>
            <a:custGeom>
              <a:avLst/>
              <a:gdLst/>
              <a:ahLst/>
              <a:cxnLst/>
              <a:rect r="r" b="b" t="t" l="l"/>
              <a:pathLst>
                <a:path h="642090" w="3654189">
                  <a:moveTo>
                    <a:pt x="28458" y="0"/>
                  </a:moveTo>
                  <a:lnTo>
                    <a:pt x="3625731" y="0"/>
                  </a:lnTo>
                  <a:cubicBezTo>
                    <a:pt x="3641448" y="0"/>
                    <a:pt x="3654189" y="12741"/>
                    <a:pt x="3654189" y="28458"/>
                  </a:cubicBezTo>
                  <a:lnTo>
                    <a:pt x="3654189" y="613632"/>
                  </a:lnTo>
                  <a:cubicBezTo>
                    <a:pt x="3654189" y="629349"/>
                    <a:pt x="3641448" y="642090"/>
                    <a:pt x="3625731" y="642090"/>
                  </a:cubicBezTo>
                  <a:lnTo>
                    <a:pt x="28458" y="642090"/>
                  </a:lnTo>
                  <a:cubicBezTo>
                    <a:pt x="12741" y="642090"/>
                    <a:pt x="0" y="629349"/>
                    <a:pt x="0" y="613632"/>
                  </a:cubicBezTo>
                  <a:lnTo>
                    <a:pt x="0" y="28458"/>
                  </a:lnTo>
                  <a:cubicBezTo>
                    <a:pt x="0" y="12741"/>
                    <a:pt x="12741" y="0"/>
                    <a:pt x="28458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654189" cy="670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6190053"/>
          </a:xfrm>
          <a:custGeom>
            <a:avLst/>
            <a:gdLst/>
            <a:ahLst/>
            <a:cxnLst/>
            <a:rect r="r" b="b" t="t" l="l"/>
            <a:pathLst>
              <a:path h="6190053" w="18288000">
                <a:moveTo>
                  <a:pt x="0" y="0"/>
                </a:moveTo>
                <a:lnTo>
                  <a:pt x="18288000" y="0"/>
                </a:lnTo>
                <a:lnTo>
                  <a:pt x="18288000" y="6190053"/>
                </a:lnTo>
                <a:lnTo>
                  <a:pt x="0" y="6190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431" t="-255586" r="-2243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9038" y="4094786"/>
            <a:ext cx="12040214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78"/>
              </a:lnSpc>
            </a:pPr>
            <a:r>
              <a:rPr lang="en-US" sz="5815">
                <a:solidFill>
                  <a:srgbClr val="FFBD59"/>
                </a:solidFill>
                <a:latin typeface="Libre Franklin Black"/>
              </a:rPr>
              <a:t>A statistical analysis of road accidents in Bangladesh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0" y="5386201"/>
            <a:ext cx="18288000" cy="4900799"/>
          </a:xfrm>
          <a:custGeom>
            <a:avLst/>
            <a:gdLst/>
            <a:ahLst/>
            <a:cxnLst/>
            <a:rect r="r" b="b" t="t" l="l"/>
            <a:pathLst>
              <a:path h="4900799" w="18288000">
                <a:moveTo>
                  <a:pt x="0" y="0"/>
                </a:moveTo>
                <a:lnTo>
                  <a:pt x="18288000" y="0"/>
                </a:lnTo>
                <a:lnTo>
                  <a:pt x="18288000" y="4900799"/>
                </a:lnTo>
                <a:lnTo>
                  <a:pt x="0" y="4900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45" t="-255586" r="-734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228125" y="4454952"/>
          <a:ext cx="11558881" cy="5197258"/>
        </p:xfrm>
        <a:graphic>
          <a:graphicData uri="http://schemas.openxmlformats.org/drawingml/2006/table">
            <a:tbl>
              <a:tblPr/>
              <a:tblGrid>
                <a:gridCol w="3018379"/>
                <a:gridCol w="2037253"/>
                <a:gridCol w="1625812"/>
                <a:gridCol w="1625812"/>
                <a:gridCol w="1625812"/>
                <a:gridCol w="1625812"/>
              </a:tblGrid>
              <a:tr h="269847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Area wise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Dhaka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Sylhet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Khulna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Rangpur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80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Dhaka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Sylhet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Khulna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Rangpur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2009 - 2010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3,456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1156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241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509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2009 - 2010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3,456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1156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241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509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2010 - 2011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1203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293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2010 - 2011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1203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293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2011 - 2012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3,810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1380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349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2011 - 2012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3,810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1380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349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2012 - 2013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3,996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1463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467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2012 - 2013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3,996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1463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467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2020 - 2021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1,809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804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105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99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2020 - 2021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1,809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804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105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99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4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2021 - 2022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765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97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2021 - 2022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765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934396" y="3390691"/>
            <a:ext cx="14146340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Garet"/>
              </a:rPr>
              <a:t> Table-01: Area wise Road Accident in Bangladesh Year (2009-2022).  </a:t>
            </a:r>
          </a:p>
          <a:p>
            <a:pPr>
              <a:lnSpc>
                <a:spcPts val="43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34396" y="971550"/>
            <a:ext cx="14146340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</a:rPr>
              <a:t>The distribution of road accidents in different regions of Bangladesh was examined and any hotspots or areas with high accident rates were identified.  </a:t>
            </a:r>
          </a:p>
          <a:p>
            <a:pPr>
              <a:lnSpc>
                <a:spcPts val="4339"/>
              </a:lnSpc>
            </a:pPr>
          </a:p>
          <a:p>
            <a:pPr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38503"/>
            <a:ext cx="7934831" cy="4568488"/>
          </a:xfrm>
          <a:custGeom>
            <a:avLst/>
            <a:gdLst/>
            <a:ahLst/>
            <a:cxnLst/>
            <a:rect r="r" b="b" t="t" l="l"/>
            <a:pathLst>
              <a:path h="4568488" w="7934831">
                <a:moveTo>
                  <a:pt x="0" y="0"/>
                </a:moveTo>
                <a:lnTo>
                  <a:pt x="7934831" y="0"/>
                </a:lnTo>
                <a:lnTo>
                  <a:pt x="7934831" y="4568488"/>
                </a:lnTo>
                <a:lnTo>
                  <a:pt x="0" y="456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90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7264" y="3238503"/>
            <a:ext cx="7422036" cy="4568488"/>
          </a:xfrm>
          <a:custGeom>
            <a:avLst/>
            <a:gdLst/>
            <a:ahLst/>
            <a:cxnLst/>
            <a:rect r="r" b="b" t="t" l="l"/>
            <a:pathLst>
              <a:path h="4568488" w="7422036">
                <a:moveTo>
                  <a:pt x="0" y="0"/>
                </a:moveTo>
                <a:lnTo>
                  <a:pt x="7422036" y="0"/>
                </a:lnTo>
                <a:lnTo>
                  <a:pt x="7422036" y="4568488"/>
                </a:lnTo>
                <a:lnTo>
                  <a:pt x="0" y="4568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0830" y="467995"/>
            <a:ext cx="14146340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Garet"/>
              </a:rPr>
              <a:t>Table-02: Area wise Road Accident in Bangladesh Year (2009-2022).</a:t>
            </a:r>
          </a:p>
          <a:p>
            <a:pPr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19637" y="4522579"/>
          <a:ext cx="14248727" cy="5281459"/>
        </p:xfrm>
        <a:graphic>
          <a:graphicData uri="http://schemas.openxmlformats.org/drawingml/2006/table">
            <a:tbl>
              <a:tblPr/>
              <a:tblGrid>
                <a:gridCol w="1982270"/>
                <a:gridCol w="2518462"/>
                <a:gridCol w="2872759"/>
                <a:gridCol w="2164165"/>
                <a:gridCol w="2518462"/>
                <a:gridCol w="2192607"/>
              </a:tblGrid>
              <a:tr h="297013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4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gridSpan="4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Causes of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32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Speeding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Poor road condition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Young Driver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Bad weather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412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Time Interval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No. of  Accident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Speeding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Poor road condition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Young Driver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Bad weather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2009 - 2010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3,456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1156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241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509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2009 - 2010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3,456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1156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241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509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2010 - 2011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1203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293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2010 - 2011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1203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293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2011 - 2012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3,810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1380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349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2011 - 2012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3,810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1380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349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228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632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2012 - 2013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3,996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1463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467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2012 - 2013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3,996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1463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467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301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701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2020 - 2021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1,809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804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105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99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2020 - 2021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1,809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804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105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99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212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78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2021 - 2022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765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64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2021 - 2022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1580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765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78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197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391512" y="2915394"/>
            <a:ext cx="14146340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Garet"/>
              </a:rPr>
              <a:t>Table-03: Cause wise Road Accident in Bangladesh Year (2009-2022)</a:t>
            </a:r>
          </a:p>
          <a:p>
            <a:pPr>
              <a:lnSpc>
                <a:spcPts val="43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22024" y="986154"/>
            <a:ext cx="14146340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</a:rPr>
              <a:t>Investigating the causes and contributing factors of road accidents in Bangladesh, such as reckless driving, poor road infrastructure, vehicle conditions or weather conditions.</a:t>
            </a:r>
          </a:p>
          <a:p>
            <a:pPr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8293" y="2811655"/>
            <a:ext cx="8556083" cy="5327373"/>
          </a:xfrm>
          <a:custGeom>
            <a:avLst/>
            <a:gdLst/>
            <a:ahLst/>
            <a:cxnLst/>
            <a:rect r="r" b="b" t="t" l="l"/>
            <a:pathLst>
              <a:path h="5327373" w="8556083">
                <a:moveTo>
                  <a:pt x="0" y="0"/>
                </a:moveTo>
                <a:lnTo>
                  <a:pt x="8556084" y="0"/>
                </a:lnTo>
                <a:lnTo>
                  <a:pt x="8556084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84783" y="2811655"/>
            <a:ext cx="8275612" cy="5327373"/>
          </a:xfrm>
          <a:custGeom>
            <a:avLst/>
            <a:gdLst/>
            <a:ahLst/>
            <a:cxnLst/>
            <a:rect r="r" b="b" t="t" l="l"/>
            <a:pathLst>
              <a:path h="5327373" w="8275612">
                <a:moveTo>
                  <a:pt x="0" y="0"/>
                </a:moveTo>
                <a:lnTo>
                  <a:pt x="8275613" y="0"/>
                </a:lnTo>
                <a:lnTo>
                  <a:pt x="827561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43" t="0" r="-18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2702" y="507365"/>
            <a:ext cx="1540259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Garet"/>
              </a:rPr>
              <a:t>Table-04: Cause wise Road Accident rates in Bangladesh Year (2009-2022)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DAFmME0o5h4</dc:identifier>
  <dcterms:modified xsi:type="dcterms:W3CDTF">2011-08-01T06:04:30Z</dcterms:modified>
  <cp:revision>1</cp:revision>
  <dc:title>A statistical analysis of road accidents in Bangladesh</dc:title>
</cp:coreProperties>
</file>